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62" r:id="rId4"/>
    <p:sldId id="263" r:id="rId5"/>
    <p:sldId id="264" r:id="rId6"/>
    <p:sldId id="266" r:id="rId7"/>
    <p:sldId id="265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80"/>
    <a:srgbClr val="0A2540"/>
    <a:srgbClr val="E60000"/>
    <a:srgbClr val="1A1A1A"/>
    <a:srgbClr val="D1D5DB"/>
    <a:srgbClr val="FFFFFF"/>
    <a:srgbClr val="F5F7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5" autoAdjust="0"/>
    <p:restoredTop sz="94660"/>
  </p:normalViewPr>
  <p:slideViewPr>
    <p:cSldViewPr snapToGrid="0">
      <p:cViewPr>
        <p:scale>
          <a:sx n="75" d="100"/>
          <a:sy n="75" d="100"/>
        </p:scale>
        <p:origin x="1456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A1954E-E3FC-F9B1-9A6F-EAB70697C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CDBB173-A07D-D9D8-65AE-D85BBE5ED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578D7C-81E6-E97C-FD3B-02B692179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25709C-5DF9-1CB4-C014-CD9D55696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46C6CE-0107-14E0-970B-97C7D1E8D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874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37276-0BCA-0AB3-4750-16C27F8B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ADFC57-56BD-B582-8074-DF99FBBE2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2E372C-83A3-E597-CCB4-EFD054D6E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6BE474-003B-E27C-4878-AA9CAF705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68DA8F-9DCE-B491-9138-1180C2852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72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C88E22-251E-652F-5729-7B8E391ED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7D6099-974B-6EEC-31D3-E3C08986A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AD105B-8035-938E-E9E1-0BE5E3EBB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DA66D-42CE-5BA1-C05D-BB72AE950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9D5765-EEBB-7320-3CAC-F8FDB518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85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D867B-7B8B-E389-3312-490DD8660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94360D-5E98-D4B1-2256-AAEDB489DF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6B1A78-7BE3-B3D7-D1D6-D140B4DFE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02989C8-C245-A8C6-F7F5-AA6A559CA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E40477-FA6A-AC1C-E6F3-79B2DDA2F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18CCA75-6A43-459B-D2BD-AAC574F5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592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52C159-BE6F-2D11-2223-23D31002F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5AD3AD-FDE7-43C4-4DE5-EE36A4744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198A87-2F9B-AB84-D5D2-13DF15136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74A5DCB-5438-F31C-47B9-955FE31495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7BA25B3-16F0-BA8B-4CCC-E4FD3337A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58E3718-B989-4969-395E-C693CBDA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A190B5E-DF2B-041B-FD5A-42D766927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A6337E-4302-FC18-1B72-B5257BAEB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1851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B3E74A-814B-9FD1-5AF0-752B00C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92DE613-3492-642E-2CE2-F986F0E25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23F7E5-29CA-FA96-F30C-55E966743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E5F5929-9488-0812-5EFD-CD64636DB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178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6722B7F-9E5B-34E6-41B3-661782818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6A4BE5-E48E-EB64-8E39-0A880AD20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2C5AD99-AE91-6C15-D554-6A88CD9E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44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4EE9BD-A75F-5C60-18F3-FA1C1F4C4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C88FB5-4195-7DAE-C917-A47F16451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8054E6-22CE-1D88-B155-2D3176FECA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34CEF5F-F942-5309-0A1F-B492AD2E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C60DCC-55A6-1C98-3DCF-5C08FE2B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973B16-8850-5D1A-7DB2-F18DA13E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09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E8FC9-BA0C-1726-FC72-678636C8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606FE45-F152-295D-AF98-820073D48D7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FD355C-FD5E-03A7-478B-0285BA3B26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3CB512-5EE5-4B27-F115-CC2E5DE2F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65EF00-10F5-364D-8105-96C2A47B2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8C279A-658A-7EEE-3465-EF0747EE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828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2A3B66-113F-324D-D78C-71D78F927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DD0B2-10B2-7DCB-C5B1-E38F62A8A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51DF6B-2CF6-D252-0F77-721118BD5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8EA86A-2B6B-0846-7F26-100A1478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DD2026-947C-A7F2-F973-FCC9EC99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87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0011AA-32E4-057D-7D2F-F84EC06012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A3F1FF-15FE-6549-20D0-2D9297276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B608AD-ADBF-0E46-421D-FED313CA2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5EFA70-A2F8-E415-E57D-C6ECD204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70259-B45E-AC02-4E98-CD13308C6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69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41C29E-10D1-C10B-4D2F-E97B6EF62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795570-8A69-C54E-205D-823403A57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26559C-D079-6FFB-9DEB-545D33D1DC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BA9F98-5153-41B6-91A3-B5FFEACEFA85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CA2E3A-8D64-2710-C917-D8C0A1C02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B3FA42D-E018-E563-6C1D-48FEC4B2C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57E25-B0A1-41DF-AFB6-C88D4D0A50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304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19B5B-F0F3-9F24-9ED5-F53E6D223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один усеченный угол 6">
            <a:extLst>
              <a:ext uri="{FF2B5EF4-FFF2-40B4-BE49-F238E27FC236}">
                <a16:creationId xmlns:a16="http://schemas.microsoft.com/office/drawing/2014/main" id="{58742D47-3530-4A5A-FABA-34FB6722BB86}"/>
              </a:ext>
            </a:extLst>
          </p:cNvPr>
          <p:cNvSpPr/>
          <p:nvPr/>
        </p:nvSpPr>
        <p:spPr>
          <a:xfrm>
            <a:off x="0" y="-5046"/>
            <a:ext cx="7044710" cy="6863046"/>
          </a:xfrm>
          <a:prstGeom prst="snip1Rect">
            <a:avLst>
              <a:gd name="adj" fmla="val 67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F28FCB-B044-38F6-A956-8DB8C40693B3}"/>
              </a:ext>
            </a:extLst>
          </p:cNvPr>
          <p:cNvSpPr txBox="1"/>
          <p:nvPr/>
        </p:nvSpPr>
        <p:spPr>
          <a:xfrm>
            <a:off x="6" y="6413889"/>
            <a:ext cx="70401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FFFFFF"/>
                </a:solidFill>
                <a:latin typeface="Arial Narrow" panose="020B0606020202030204" pitchFamily="34" charset="0"/>
              </a:rPr>
              <a:t>Москва</a:t>
            </a:r>
            <a:endParaRPr lang="ru-RU" sz="1400" dirty="0">
              <a:solidFill>
                <a:srgbClr val="FFFFFF"/>
              </a:solidFill>
              <a:latin typeface="Arial Narrow" panose="020B060602020203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9671E0-82D2-E466-DFCD-59CE65486B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51" y="217740"/>
            <a:ext cx="3133725" cy="107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56A3050-91DB-D43A-6C29-2CABC5D12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710" y="0"/>
            <a:ext cx="5143500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F0FA40-826A-E24A-A283-715D8FA2B234}"/>
              </a:ext>
            </a:extLst>
          </p:cNvPr>
          <p:cNvSpPr/>
          <p:nvPr/>
        </p:nvSpPr>
        <p:spPr>
          <a:xfrm>
            <a:off x="7043897" y="-5046"/>
            <a:ext cx="5148103" cy="6858000"/>
          </a:xfrm>
          <a:prstGeom prst="rect">
            <a:avLst/>
          </a:prstGeom>
          <a:solidFill>
            <a:srgbClr val="E6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DE1E28ED-C88F-05F6-7DC5-9BFB27468EE8}"/>
              </a:ext>
            </a:extLst>
          </p:cNvPr>
          <p:cNvSpPr txBox="1">
            <a:spLocks/>
          </p:cNvSpPr>
          <p:nvPr/>
        </p:nvSpPr>
        <p:spPr>
          <a:xfrm>
            <a:off x="393966" y="2469847"/>
            <a:ext cx="62551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Комплексный консалтинг </a:t>
            </a:r>
          </a:p>
          <a:p>
            <a:r>
              <a:rPr lang="ru-RU" sz="2800" dirty="0">
                <a:solidFill>
                  <a:schemeClr val="bg1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в сфере развития территорий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FF5AE71-0034-ADEE-DFF3-B68EAC3D65FC}"/>
              </a:ext>
            </a:extLst>
          </p:cNvPr>
          <p:cNvSpPr txBox="1"/>
          <p:nvPr/>
        </p:nvSpPr>
        <p:spPr>
          <a:xfrm>
            <a:off x="293572" y="3351906"/>
            <a:ext cx="61638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D1D5DB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Концепции развития • Юридические решения • Финансовые модели</a:t>
            </a:r>
          </a:p>
        </p:txBody>
      </p:sp>
    </p:spTree>
    <p:extLst>
      <p:ext uri="{BB962C8B-B14F-4D97-AF65-F5344CB8AC3E}">
        <p14:creationId xmlns:p14="http://schemas.microsoft.com/office/powerpoint/2010/main" val="2851169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975E58-132B-A40F-88FA-E47BCB028C74}"/>
              </a:ext>
            </a:extLst>
          </p:cNvPr>
          <p:cNvSpPr/>
          <p:nvPr/>
        </p:nvSpPr>
        <p:spPr>
          <a:xfrm>
            <a:off x="0" y="0"/>
            <a:ext cx="550333" cy="6865152"/>
          </a:xfrm>
          <a:prstGeom prst="rect">
            <a:avLst/>
          </a:prstGeom>
          <a:gradFill>
            <a:gsLst>
              <a:gs pos="0">
                <a:srgbClr val="D1D5DB"/>
              </a:gs>
              <a:gs pos="62000">
                <a:srgbClr val="E60000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B0C3E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D84F9617-6987-7A8F-1D4D-0489299E821A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2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15540CA-EE19-030C-61ED-BA92EA0C4AE4}"/>
              </a:ext>
            </a:extLst>
          </p:cNvPr>
          <p:cNvSpPr txBox="1">
            <a:spLocks/>
          </p:cNvSpPr>
          <p:nvPr/>
        </p:nvSpPr>
        <p:spPr>
          <a:xfrm>
            <a:off x="875898" y="2715"/>
            <a:ext cx="11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rgbClr val="E6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О компании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35F7BED-02CC-F039-F6F6-2E6C973644C2}"/>
              </a:ext>
            </a:extLst>
          </p:cNvPr>
          <p:cNvCxnSpPr>
            <a:cxnSpLocks/>
          </p:cNvCxnSpPr>
          <p:nvPr/>
        </p:nvCxnSpPr>
        <p:spPr>
          <a:xfrm>
            <a:off x="1051931" y="789509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E475C59-92F8-7C52-81C3-C0F6817560F0}"/>
              </a:ext>
            </a:extLst>
          </p:cNvPr>
          <p:cNvSpPr txBox="1"/>
          <p:nvPr/>
        </p:nvSpPr>
        <p:spPr>
          <a:xfrm>
            <a:off x="1001129" y="852661"/>
            <a:ext cx="698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Специализируемся на сопровождении проектов ГЧП, развитии территорий и финансово-экономическом моделировании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1E2EE7F-AAE2-D1B8-8860-1A589351E154}"/>
              </a:ext>
            </a:extLst>
          </p:cNvPr>
          <p:cNvSpPr txBox="1"/>
          <p:nvPr/>
        </p:nvSpPr>
        <p:spPr>
          <a:xfrm>
            <a:off x="1001129" y="1605419"/>
            <a:ext cx="698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Закрываем полный цикл: от концепции развития территории до подписания концессионного соглашения и сопровождения реализации проекта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5859CC-7544-D9E1-8C3C-A80AFD31BA56}"/>
              </a:ext>
            </a:extLst>
          </p:cNvPr>
          <p:cNvSpPr txBox="1"/>
          <p:nvPr/>
        </p:nvSpPr>
        <p:spPr>
          <a:xfrm>
            <a:off x="1001129" y="2358177"/>
            <a:ext cx="698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Сочетаем юридическую экспертизу, экономический анализ и финансовое моделирование в одном продукте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EFFBAC-1492-B22A-E3BF-7B0D827CBAD1}"/>
              </a:ext>
            </a:extLst>
          </p:cNvPr>
          <p:cNvSpPr txBox="1"/>
          <p:nvPr/>
        </p:nvSpPr>
        <p:spPr>
          <a:xfrm>
            <a:off x="1001129" y="3110935"/>
            <a:ext cx="698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Разрабатываем финансовые модели с пользовательскими дашбордами и сценарным анализом, что позволяет видеть реальную картину проекта при разных условиях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3A8A1D-FFF8-87EB-C71B-35EB255D7FD0}"/>
              </a:ext>
            </a:extLst>
          </p:cNvPr>
          <p:cNvSpPr txBox="1"/>
          <p:nvPr/>
        </p:nvSpPr>
        <p:spPr>
          <a:xfrm>
            <a:off x="1001129" y="4140692"/>
            <a:ext cx="698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latin typeface="Arial Narrow" panose="020B0606020202030204" pitchFamily="34" charset="0"/>
              </a:rPr>
              <a:t>Учитываем не только финансовые показатели (окупаемость, рентабельность, NPV, IRR), но и экономические факторы: демографию, платёжеспособность населения, поведение потребителей</a:t>
            </a:r>
          </a:p>
        </p:txBody>
      </p:sp>
      <p:pic>
        <p:nvPicPr>
          <p:cNvPr id="27" name="Рисунок 26" descr="Picture background">
            <a:extLst>
              <a:ext uri="{FF2B5EF4-FFF2-40B4-BE49-F238E27FC236}">
                <a16:creationId xmlns:a16="http://schemas.microsoft.com/office/drawing/2014/main" id="{5E7826F1-6AEF-E7CE-E36D-61A784537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061" y="910164"/>
            <a:ext cx="3553684" cy="5194022"/>
          </a:xfrm>
          <a:prstGeom prst="snip1Rect">
            <a:avLst>
              <a:gd name="adj" fmla="val 36204"/>
            </a:avLst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7CEE714-8339-4883-14BB-F819E8C26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61" y="786766"/>
            <a:ext cx="2471666" cy="848931"/>
          </a:xfrm>
          <a:prstGeom prst="snip1Rect">
            <a:avLst>
              <a:gd name="adj" fmla="val 38209"/>
            </a:avLst>
          </a:prstGeom>
          <a:noFill/>
          <a:ln>
            <a:noFill/>
          </a:ln>
        </p:spPr>
      </p:pic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87C0473A-E5F3-F94C-E8A8-27E0AD20C6EC}"/>
              </a:ext>
            </a:extLst>
          </p:cNvPr>
          <p:cNvCxnSpPr>
            <a:cxnSpLocks/>
          </p:cNvCxnSpPr>
          <p:nvPr/>
        </p:nvCxnSpPr>
        <p:spPr>
          <a:xfrm>
            <a:off x="1051931" y="5112647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78C4C298-1E5C-7DD4-2102-5771A7FDCBEC}"/>
              </a:ext>
            </a:extLst>
          </p:cNvPr>
          <p:cNvCxnSpPr>
            <a:cxnSpLocks/>
          </p:cNvCxnSpPr>
          <p:nvPr/>
        </p:nvCxnSpPr>
        <p:spPr>
          <a:xfrm>
            <a:off x="1051931" y="3076361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FFD4BD42-1799-CE27-0DC5-E43E0A30E0D8}"/>
              </a:ext>
            </a:extLst>
          </p:cNvPr>
          <p:cNvCxnSpPr>
            <a:cxnSpLocks/>
          </p:cNvCxnSpPr>
          <p:nvPr/>
        </p:nvCxnSpPr>
        <p:spPr>
          <a:xfrm>
            <a:off x="1051931" y="2326256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75BF748-B237-83C2-23B1-C4A5D715542C}"/>
              </a:ext>
            </a:extLst>
          </p:cNvPr>
          <p:cNvCxnSpPr>
            <a:cxnSpLocks/>
          </p:cNvCxnSpPr>
          <p:nvPr/>
        </p:nvCxnSpPr>
        <p:spPr>
          <a:xfrm>
            <a:off x="1051931" y="1566725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6FE154C4-C78A-F7EC-8D39-BE3EC1AEAD5F}"/>
              </a:ext>
            </a:extLst>
          </p:cNvPr>
          <p:cNvCxnSpPr>
            <a:cxnSpLocks/>
          </p:cNvCxnSpPr>
          <p:nvPr/>
        </p:nvCxnSpPr>
        <p:spPr>
          <a:xfrm>
            <a:off x="1051931" y="4091135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рямоугольный треугольник 32">
            <a:extLst>
              <a:ext uri="{FF2B5EF4-FFF2-40B4-BE49-F238E27FC236}">
                <a16:creationId xmlns:a16="http://schemas.microsoft.com/office/drawing/2014/main" id="{70512E0A-2C76-75C5-27B2-5D91A4A530B5}"/>
              </a:ext>
            </a:extLst>
          </p:cNvPr>
          <p:cNvSpPr/>
          <p:nvPr/>
        </p:nvSpPr>
        <p:spPr>
          <a:xfrm>
            <a:off x="10342038" y="908046"/>
            <a:ext cx="727766" cy="727651"/>
          </a:xfrm>
          <a:prstGeom prst="rtTriangle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2E68A9B-E4A5-14E8-BF5C-D85DADB258E2}"/>
              </a:ext>
            </a:extLst>
          </p:cNvPr>
          <p:cNvSpPr/>
          <p:nvPr/>
        </p:nvSpPr>
        <p:spPr>
          <a:xfrm>
            <a:off x="8034222" y="747181"/>
            <a:ext cx="3593523" cy="5357005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3528A65-C53F-D683-0C13-9050FA2C6053}"/>
              </a:ext>
            </a:extLst>
          </p:cNvPr>
          <p:cNvSpPr txBox="1"/>
          <p:nvPr/>
        </p:nvSpPr>
        <p:spPr>
          <a:xfrm>
            <a:off x="1001129" y="5170447"/>
            <a:ext cx="698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Работаем в партнёрстве с ведущими проектными институтами. Это позволяет объединить экономическое и финансовое моделирование с архитектурно-планировочными решениями и визуализацией территории</a:t>
            </a:r>
          </a:p>
        </p:txBody>
      </p: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8F6DEDAA-9883-D5DC-56EF-B4747FD24D80}"/>
              </a:ext>
            </a:extLst>
          </p:cNvPr>
          <p:cNvCxnSpPr>
            <a:cxnSpLocks/>
          </p:cNvCxnSpPr>
          <p:nvPr/>
        </p:nvCxnSpPr>
        <p:spPr>
          <a:xfrm>
            <a:off x="1051931" y="6093777"/>
            <a:ext cx="6912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830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B0EAD-3A15-39A4-1677-40F4210F7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00872D2-D6DD-3BEA-4D5D-678C7F683758}"/>
              </a:ext>
            </a:extLst>
          </p:cNvPr>
          <p:cNvSpPr/>
          <p:nvPr/>
        </p:nvSpPr>
        <p:spPr>
          <a:xfrm>
            <a:off x="0" y="0"/>
            <a:ext cx="550333" cy="6865152"/>
          </a:xfrm>
          <a:prstGeom prst="rect">
            <a:avLst/>
          </a:prstGeom>
          <a:gradFill>
            <a:gsLst>
              <a:gs pos="0">
                <a:srgbClr val="D1D5DB"/>
              </a:gs>
              <a:gs pos="62000">
                <a:srgbClr val="E60000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B0C3E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C774343A-0652-2DE1-6692-554CA70E9B5E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3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A5F5B4F-5EF6-1125-F8C2-C8DC459A0C7B}"/>
              </a:ext>
            </a:extLst>
          </p:cNvPr>
          <p:cNvSpPr txBox="1">
            <a:spLocks/>
          </p:cNvSpPr>
          <p:nvPr/>
        </p:nvSpPr>
        <p:spPr>
          <a:xfrm>
            <a:off x="875898" y="2715"/>
            <a:ext cx="11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rgbClr val="E6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Проблемы, которые мы решаем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36AEA9-D984-84DD-7D9D-F7E80475E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6821574"/>
              </p:ext>
            </p:extLst>
          </p:nvPr>
        </p:nvGraphicFramePr>
        <p:xfrm>
          <a:off x="2254266" y="978120"/>
          <a:ext cx="9648000" cy="490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2000">
                  <a:extLst>
                    <a:ext uri="{9D8B030D-6E8A-4147-A177-3AD203B41FA5}">
                      <a16:colId xmlns:a16="http://schemas.microsoft.com/office/drawing/2014/main" val="2975068085"/>
                    </a:ext>
                  </a:extLst>
                </a:gridCol>
                <a:gridCol w="4896000">
                  <a:extLst>
                    <a:ext uri="{9D8B030D-6E8A-4147-A177-3AD203B41FA5}">
                      <a16:colId xmlns:a16="http://schemas.microsoft.com/office/drawing/2014/main" val="29581158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solidFill>
                            <a:srgbClr val="E60000"/>
                          </a:solidFill>
                          <a:latin typeface="Arial Narrow" panose="020B0606020202030204" pitchFamily="34" charset="0"/>
                        </a:rPr>
                        <a:t>ПРОБЛЕМА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solidFill>
                            <a:srgbClr val="008080"/>
                          </a:solidFill>
                          <a:latin typeface="Arial Narrow" panose="020B0606020202030204" pitchFamily="34" charset="0"/>
                        </a:rPr>
                        <a:t>НАШЕ РЕШЕНИЕ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22079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Нехватка бюджетных средств на инфраструктуру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6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Привлечение частных инвестиций через ГЧП/МЧП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42812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Сложность юридического оформления концессий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Разработка соглашений под ключ, защита интересов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027256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Непрозрачные финансовые модели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Реалистичное моделирование с учётом реальных экономических и социальных факторов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343862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Невозможность договориться о господдержке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Расчёт вариантов господдержки, поиск компромисса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473926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Отсутствие понимания, как территория будет развиваться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Разработка концепции развития с экономическим обоснованием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516360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Риски при сценарных изменениях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Сценарная проработка всех вопросов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2230794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F2C255-04C4-0E88-F9DD-063DD41BD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1400411"/>
            <a:ext cx="648000" cy="64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F4FD4B-C9A7-4854-F82F-47C91525C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2157625"/>
            <a:ext cx="648000" cy="6480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AE3285-4692-AF28-4E18-8A3FAB537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3659353"/>
            <a:ext cx="648000" cy="64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1E493913-0220-B319-0A24-907F58AC63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2908489"/>
            <a:ext cx="648000" cy="6480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A12C1827-A6DA-69F8-93C5-153A08C014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4416567"/>
            <a:ext cx="648000" cy="6480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DAB6298-85F4-EFCB-C197-4D90808C48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222" y="5180133"/>
            <a:ext cx="648000" cy="648000"/>
          </a:xfrm>
          <a:prstGeom prst="rect">
            <a:avLst/>
          </a:prstGeom>
        </p:spPr>
      </p:pic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1296958D-AD41-3564-1F92-63CCEEFA7132}"/>
              </a:ext>
            </a:extLst>
          </p:cNvPr>
          <p:cNvCxnSpPr>
            <a:cxnSpLocks/>
          </p:cNvCxnSpPr>
          <p:nvPr/>
        </p:nvCxnSpPr>
        <p:spPr>
          <a:xfrm>
            <a:off x="1181049" y="2100475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80A8D3EC-4F6C-357F-A8E9-A000B89B7FD9}"/>
              </a:ext>
            </a:extLst>
          </p:cNvPr>
          <p:cNvCxnSpPr>
            <a:cxnSpLocks/>
          </p:cNvCxnSpPr>
          <p:nvPr/>
        </p:nvCxnSpPr>
        <p:spPr>
          <a:xfrm>
            <a:off x="1181049" y="2851892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E47429E6-C5D1-5333-32CD-540FEF8EA92C}"/>
              </a:ext>
            </a:extLst>
          </p:cNvPr>
          <p:cNvCxnSpPr>
            <a:cxnSpLocks/>
          </p:cNvCxnSpPr>
          <p:nvPr/>
        </p:nvCxnSpPr>
        <p:spPr>
          <a:xfrm>
            <a:off x="1181049" y="3613892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66842438-91F4-ABFB-47C3-C703EB8D0082}"/>
              </a:ext>
            </a:extLst>
          </p:cNvPr>
          <p:cNvCxnSpPr>
            <a:cxnSpLocks/>
          </p:cNvCxnSpPr>
          <p:nvPr/>
        </p:nvCxnSpPr>
        <p:spPr>
          <a:xfrm>
            <a:off x="1181049" y="4367361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F3AB0C57-1663-AA61-FF7C-7E95AC69EF78}"/>
              </a:ext>
            </a:extLst>
          </p:cNvPr>
          <p:cNvCxnSpPr>
            <a:cxnSpLocks/>
          </p:cNvCxnSpPr>
          <p:nvPr/>
        </p:nvCxnSpPr>
        <p:spPr>
          <a:xfrm>
            <a:off x="1181049" y="5123011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7B8D5EBA-46B5-7A1D-FF46-D60C5C427492}"/>
              </a:ext>
            </a:extLst>
          </p:cNvPr>
          <p:cNvCxnSpPr>
            <a:cxnSpLocks/>
          </p:cNvCxnSpPr>
          <p:nvPr/>
        </p:nvCxnSpPr>
        <p:spPr>
          <a:xfrm>
            <a:off x="1181049" y="5879880"/>
            <a:ext cx="10728000" cy="0"/>
          </a:xfrm>
          <a:prstGeom prst="line">
            <a:avLst/>
          </a:prstGeom>
          <a:ln>
            <a:solidFill>
              <a:srgbClr val="D1D5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6D5E9EF-3F80-7377-DB3E-23E603A67372}"/>
              </a:ext>
            </a:extLst>
          </p:cNvPr>
          <p:cNvSpPr txBox="1"/>
          <p:nvPr/>
        </p:nvSpPr>
        <p:spPr>
          <a:xfrm>
            <a:off x="1972064" y="6253277"/>
            <a:ext cx="9231742" cy="369332"/>
          </a:xfrm>
          <a:prstGeom prst="rect">
            <a:avLst/>
          </a:prstGeom>
          <a:solidFill>
            <a:srgbClr val="E60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Мы не просто считаем — мы находим баланс между интересами власти, бизнеса и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2390585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03B27-4A27-D3A6-BE53-1FD0A8395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ED677F-6A24-4575-546F-CFCFD9BE844E}"/>
              </a:ext>
            </a:extLst>
          </p:cNvPr>
          <p:cNvSpPr/>
          <p:nvPr/>
        </p:nvSpPr>
        <p:spPr>
          <a:xfrm>
            <a:off x="0" y="0"/>
            <a:ext cx="550333" cy="6865152"/>
          </a:xfrm>
          <a:prstGeom prst="rect">
            <a:avLst/>
          </a:prstGeom>
          <a:gradFill>
            <a:gsLst>
              <a:gs pos="0">
                <a:srgbClr val="D1D5DB"/>
              </a:gs>
              <a:gs pos="62000">
                <a:srgbClr val="E60000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B0C3E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230DC9F-2626-ED8C-27B4-34F2C91A1B46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4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1B0280C4-5433-2B29-C58D-2C4DBC9657C7}"/>
              </a:ext>
            </a:extLst>
          </p:cNvPr>
          <p:cNvSpPr txBox="1">
            <a:spLocks/>
          </p:cNvSpPr>
          <p:nvPr/>
        </p:nvSpPr>
        <p:spPr>
          <a:xfrm>
            <a:off x="875898" y="2715"/>
            <a:ext cx="11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rgbClr val="E6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Наши услуги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2F9A6258-1671-4CFE-8B97-E1B5B3D462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0106704"/>
              </p:ext>
            </p:extLst>
          </p:nvPr>
        </p:nvGraphicFramePr>
        <p:xfrm>
          <a:off x="776164" y="844168"/>
          <a:ext cx="11216560" cy="4876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000">
                  <a:extLst>
                    <a:ext uri="{9D8B030D-6E8A-4147-A177-3AD203B41FA5}">
                      <a16:colId xmlns:a16="http://schemas.microsoft.com/office/drawing/2014/main" val="2975068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598992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958115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013309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0009860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solidFill>
                            <a:srgbClr val="008080"/>
                          </a:solidFill>
                          <a:latin typeface="Arial Narrow" panose="020B0606020202030204" pitchFamily="34" charset="0"/>
                        </a:rPr>
                        <a:t>КОНЦЕПЦИИ РАЗВИТИЯ ТЕРРИТОРИЙ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b="1" dirty="0">
                        <a:solidFill>
                          <a:srgbClr val="00808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solidFill>
                            <a:srgbClr val="008080"/>
                          </a:solidFill>
                          <a:latin typeface="Arial Narrow" panose="020B0606020202030204" pitchFamily="34" charset="0"/>
                        </a:rPr>
                        <a:t>ЮРИДИЧЕСКИЕ РЕШЕНИЯ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ru-RU" b="1" dirty="0">
                        <a:solidFill>
                          <a:srgbClr val="008080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b="1" dirty="0">
                          <a:solidFill>
                            <a:srgbClr val="008080"/>
                          </a:solidFill>
                          <a:latin typeface="Arial Narrow" panose="020B0606020202030204" pitchFamily="34" charset="0"/>
                        </a:rPr>
                        <a:t>ФИНАНСОВО-ЭКОНОМИЧЕСКОЕ МОДЕЛИРОВАНИЕ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422079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Разработка стратегий и концепций социально-экономического развития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Анализ демографического потенциала, рынка труда, платёжеспособного спроса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Определение точек роста и приоритетных направлений инвестирования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Обоснование необходимости создания инфраструктурных объектов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Оценка архитектурно-планировочных решений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Разработка концессионных соглашений и соглашений о ГЧП/МЧП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Правовой анализ проектов, оценка рисков, структурирование сделок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Сопровождение конкурсных процедур и переговоров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Защита интересов инициатора и публичной стороны</a:t>
                      </a:r>
                    </a:p>
                    <a:p>
                      <a:pPr marL="342900" indent="-342900" algn="l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dirty="0">
                          <a:latin typeface="Arial Narrow" panose="020B0606020202030204" pitchFamily="34" charset="0"/>
                        </a:rPr>
                        <a:t>Экспертиза юридических документов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endParaRPr lang="ru-RU" sz="1800" kern="1200" dirty="0">
                        <a:solidFill>
                          <a:schemeClr val="dk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Разработка финансовых моделей любой сложности</a:t>
                      </a:r>
                    </a:p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Создание дашбордов для управления проектом и сценарного анализа</a:t>
                      </a:r>
                    </a:p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Расчёт финансовой и бюджетной эффективности</a:t>
                      </a:r>
                    </a:p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Социально-экономический анализ</a:t>
                      </a:r>
                    </a:p>
                    <a:p>
                      <a:pPr marL="342900" indent="-3429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arenR"/>
                      </a:pPr>
                      <a:r>
                        <a:rPr lang="ru-RU" sz="1800" kern="1200" dirty="0">
                          <a:solidFill>
                            <a:schemeClr val="dk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Моделирование вариантов государственной поддержки и поиск компромисса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4281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5288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0EDE8-C09A-8463-BBCD-84BB240D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F250C30-E7EA-3ED3-C1AC-66A785DE410C}"/>
              </a:ext>
            </a:extLst>
          </p:cNvPr>
          <p:cNvSpPr/>
          <p:nvPr/>
        </p:nvSpPr>
        <p:spPr>
          <a:xfrm>
            <a:off x="0" y="0"/>
            <a:ext cx="550333" cy="6865152"/>
          </a:xfrm>
          <a:prstGeom prst="rect">
            <a:avLst/>
          </a:prstGeom>
          <a:gradFill>
            <a:gsLst>
              <a:gs pos="0">
                <a:srgbClr val="D1D5DB"/>
              </a:gs>
              <a:gs pos="62000">
                <a:srgbClr val="E60000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B0C3E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B4DBF57B-5447-69C6-215C-3A0061A4AFA2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5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9268783-7E0C-B425-EAF8-286D40C63F1E}"/>
              </a:ext>
            </a:extLst>
          </p:cNvPr>
          <p:cNvSpPr txBox="1">
            <a:spLocks/>
          </p:cNvSpPr>
          <p:nvPr/>
        </p:nvSpPr>
        <p:spPr>
          <a:xfrm>
            <a:off x="875898" y="2715"/>
            <a:ext cx="11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rgbClr val="E6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Наш подход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AB0F3EBB-414E-84FA-9EE0-AB3600FF0580}"/>
              </a:ext>
            </a:extLst>
          </p:cNvPr>
          <p:cNvSpPr/>
          <p:nvPr/>
        </p:nvSpPr>
        <p:spPr>
          <a:xfrm>
            <a:off x="853772" y="1537071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01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9F153539-4F0D-2D0D-48AC-F84FC98A8436}"/>
              </a:ext>
            </a:extLst>
          </p:cNvPr>
          <p:cNvSpPr/>
          <p:nvPr/>
        </p:nvSpPr>
        <p:spPr>
          <a:xfrm>
            <a:off x="1365440" y="2314754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02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A5B5627-B6D5-76DC-F1BB-AC0E16F75DCC}"/>
              </a:ext>
            </a:extLst>
          </p:cNvPr>
          <p:cNvSpPr/>
          <p:nvPr/>
        </p:nvSpPr>
        <p:spPr>
          <a:xfrm>
            <a:off x="1875516" y="3092437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03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EEA68B69-7013-2DED-E24E-B5AEE7803704}"/>
              </a:ext>
            </a:extLst>
          </p:cNvPr>
          <p:cNvSpPr/>
          <p:nvPr/>
        </p:nvSpPr>
        <p:spPr>
          <a:xfrm>
            <a:off x="2387478" y="3870120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04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7DD42CCC-DE0C-F92A-9729-B9766CE069CC}"/>
              </a:ext>
            </a:extLst>
          </p:cNvPr>
          <p:cNvSpPr/>
          <p:nvPr/>
        </p:nvSpPr>
        <p:spPr>
          <a:xfrm>
            <a:off x="2894558" y="4647803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05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6A3F72E8-2EC1-B0E2-E11A-B2E31E60BE64}"/>
              </a:ext>
            </a:extLst>
          </p:cNvPr>
          <p:cNvSpPr/>
          <p:nvPr/>
        </p:nvSpPr>
        <p:spPr>
          <a:xfrm>
            <a:off x="3405335" y="5425487"/>
            <a:ext cx="504000" cy="252000"/>
          </a:xfrm>
          <a:prstGeom prst="roundRect">
            <a:avLst>
              <a:gd name="adj" fmla="val 50000"/>
            </a:avLst>
          </a:prstGeom>
          <a:solidFill>
            <a:srgbClr val="0080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06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E53B3D-1E1C-3A93-0021-05D4D5362AA3}"/>
              </a:ext>
            </a:extLst>
          </p:cNvPr>
          <p:cNvSpPr txBox="1"/>
          <p:nvPr/>
        </p:nvSpPr>
        <p:spPr>
          <a:xfrm>
            <a:off x="782039" y="1226865"/>
            <a:ext cx="18940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Диагностика и анализ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4B3BDD-15F6-D48A-DF5F-8BA0595E32CC}"/>
              </a:ext>
            </a:extLst>
          </p:cNvPr>
          <p:cNvSpPr txBox="1"/>
          <p:nvPr/>
        </p:nvSpPr>
        <p:spPr>
          <a:xfrm>
            <a:off x="1277432" y="1789976"/>
            <a:ext cx="13298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Разработка концепции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C622F7-E882-C9CD-9FC7-8B285101C9EE}"/>
              </a:ext>
            </a:extLst>
          </p:cNvPr>
          <p:cNvSpPr txBox="1"/>
          <p:nvPr/>
        </p:nvSpPr>
        <p:spPr>
          <a:xfrm>
            <a:off x="1818136" y="2595221"/>
            <a:ext cx="14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Юридическое структурирование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3704F-CF7D-B980-9F32-7B8FF0975BA2}"/>
              </a:ext>
            </a:extLst>
          </p:cNvPr>
          <p:cNvSpPr txBox="1"/>
          <p:nvPr/>
        </p:nvSpPr>
        <p:spPr>
          <a:xfrm>
            <a:off x="2352616" y="3367299"/>
            <a:ext cx="2343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Финансово-экономическое моделирование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F65A60-103F-D35C-F65A-DB52676D32B2}"/>
              </a:ext>
            </a:extLst>
          </p:cNvPr>
          <p:cNvSpPr txBox="1"/>
          <p:nvPr/>
        </p:nvSpPr>
        <p:spPr>
          <a:xfrm>
            <a:off x="2876516" y="4150313"/>
            <a:ext cx="12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Согласование </a:t>
            </a:r>
          </a:p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и компромисс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4CAE47-C3BA-D6CE-86A7-664A4AD9D699}"/>
              </a:ext>
            </a:extLst>
          </p:cNvPr>
          <p:cNvSpPr txBox="1"/>
          <p:nvPr/>
        </p:nvSpPr>
        <p:spPr>
          <a:xfrm>
            <a:off x="3405335" y="4933328"/>
            <a:ext cx="12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8080"/>
                </a:solidFill>
                <a:latin typeface="Arial Narrow" panose="020B0606020202030204" pitchFamily="34" charset="0"/>
              </a:rPr>
              <a:t>Сопровождение реализации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1A7A5E9-7100-BD5B-9932-68853A309E90}"/>
              </a:ext>
            </a:extLst>
          </p:cNvPr>
          <p:cNvSpPr txBox="1"/>
          <p:nvPr/>
        </p:nvSpPr>
        <p:spPr>
          <a:xfrm>
            <a:off x="1497480" y="1309886"/>
            <a:ext cx="9728110" cy="648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Изучаем территорию, нормативную базу, экономические показатели, демографию, бюджеты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ED7FC9-2209-4159-6079-9F743537ABDA}"/>
              </a:ext>
            </a:extLst>
          </p:cNvPr>
          <p:cNvSpPr txBox="1"/>
          <p:nvPr/>
        </p:nvSpPr>
        <p:spPr>
          <a:xfrm>
            <a:off x="2028672" y="2067234"/>
            <a:ext cx="9737778" cy="648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Формируем видение развития, определяем объекты и приоритеты, оцениваем потребность в инвестициях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E4D4E5-0AF3-76C5-4243-707058EC9CB1}"/>
              </a:ext>
            </a:extLst>
          </p:cNvPr>
          <p:cNvSpPr txBox="1"/>
          <p:nvPr/>
        </p:nvSpPr>
        <p:spPr>
          <a:xfrm>
            <a:off x="2559381" y="2884669"/>
            <a:ext cx="8694793" cy="648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Выбираем механизм (концессия, ГЧП, МЧП), разрабатываем соглашение, оцениваем риски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D5E8A2-0B7C-C3C5-E691-8CCCFAFE93BC}"/>
              </a:ext>
            </a:extLst>
          </p:cNvPr>
          <p:cNvSpPr txBox="1"/>
          <p:nvPr/>
        </p:nvSpPr>
        <p:spPr>
          <a:xfrm>
            <a:off x="3044085" y="3653240"/>
            <a:ext cx="7498792" cy="648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Строим модель, просчитываем сценарии, определяем параметры господдержки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7DBD85-EA67-21C7-F258-BE814FDB29E8}"/>
              </a:ext>
            </a:extLst>
          </p:cNvPr>
          <p:cNvSpPr txBox="1"/>
          <p:nvPr/>
        </p:nvSpPr>
        <p:spPr>
          <a:xfrm>
            <a:off x="3615000" y="4580123"/>
            <a:ext cx="8557418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Находим баланс между всеми сторонами, обосновываем условия, сопровождаем переговоры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2560AA-979B-B900-9757-15305250EC97}"/>
              </a:ext>
            </a:extLst>
          </p:cNvPr>
          <p:cNvSpPr txBox="1"/>
          <p:nvPr/>
        </p:nvSpPr>
        <p:spPr>
          <a:xfrm>
            <a:off x="4113247" y="5359655"/>
            <a:ext cx="7384487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ru-RU" dirty="0">
                <a:latin typeface="Arial Narrow" panose="020B0606020202030204" pitchFamily="34" charset="0"/>
              </a:rPr>
              <a:t>Помогаем на этапе запуска, мониторим показатели, проводим корректировки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4667B6-1B41-08B7-4619-76D1D44320DB}"/>
              </a:ext>
            </a:extLst>
          </p:cNvPr>
          <p:cNvSpPr txBox="1"/>
          <p:nvPr/>
        </p:nvSpPr>
        <p:spPr>
          <a:xfrm>
            <a:off x="1972064" y="6253277"/>
            <a:ext cx="9231742" cy="369332"/>
          </a:xfrm>
          <a:prstGeom prst="rect">
            <a:avLst/>
          </a:prstGeom>
          <a:solidFill>
            <a:srgbClr val="E60000"/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Arial Narrow" panose="020B0606020202030204" pitchFamily="34" charset="0"/>
              </a:rPr>
              <a:t>Мы работаем не с абстрактными цифрами, а с реальной экономикой территории</a:t>
            </a:r>
          </a:p>
        </p:txBody>
      </p:sp>
    </p:spTree>
    <p:extLst>
      <p:ext uri="{BB962C8B-B14F-4D97-AF65-F5344CB8AC3E}">
        <p14:creationId xmlns:p14="http://schemas.microsoft.com/office/powerpoint/2010/main" val="1531615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60847-32C2-93DE-E951-4376298AC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DE4E16F-660A-6315-8622-F6BCAE4AE1C9}"/>
              </a:ext>
            </a:extLst>
          </p:cNvPr>
          <p:cNvSpPr/>
          <p:nvPr/>
        </p:nvSpPr>
        <p:spPr>
          <a:xfrm>
            <a:off x="0" y="0"/>
            <a:ext cx="550333" cy="6865152"/>
          </a:xfrm>
          <a:prstGeom prst="rect">
            <a:avLst/>
          </a:prstGeom>
          <a:gradFill>
            <a:gsLst>
              <a:gs pos="0">
                <a:srgbClr val="D1D5DB"/>
              </a:gs>
              <a:gs pos="62000">
                <a:srgbClr val="E60000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rgbClr val="B0C3E6"/>
              </a:gs>
              <a:gs pos="0">
                <a:schemeClr val="accent1">
                  <a:lumMod val="45000"/>
                  <a:lumOff val="55000"/>
                </a:schemeClr>
              </a:gs>
              <a:gs pos="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929DB6BA-DE92-90C2-B2A0-F2A529552649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6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A6B64DCC-4DE3-B2D6-8682-0D9D342C7831}"/>
              </a:ext>
            </a:extLst>
          </p:cNvPr>
          <p:cNvSpPr txBox="1">
            <a:spLocks/>
          </p:cNvSpPr>
          <p:nvPr/>
        </p:nvSpPr>
        <p:spPr>
          <a:xfrm>
            <a:off x="875898" y="2715"/>
            <a:ext cx="11340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bg2">
                    <a:lumMod val="25000"/>
                  </a:schemeClr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sz="2800" dirty="0">
                <a:solidFill>
                  <a:srgbClr val="E60000"/>
                </a:solidFill>
                <a:latin typeface="Arial Black" panose="020B0A04020102020204" pitchFamily="34" charset="0"/>
                <a:cs typeface="Calibri Light" panose="020F0302020204030204" pitchFamily="34" charset="0"/>
              </a:rPr>
              <a:t>Практические кейсы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53118D-8BF6-B250-D3C4-64DC86BB2D83}"/>
              </a:ext>
            </a:extLst>
          </p:cNvPr>
          <p:cNvSpPr txBox="1"/>
          <p:nvPr/>
        </p:nvSpPr>
        <p:spPr>
          <a:xfrm>
            <a:off x="2669402" y="3772076"/>
            <a:ext cx="29972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 Narrow" panose="020B0606020202030204" pitchFamily="34" charset="0"/>
              </a:rPr>
              <a:t>Экономическое и финансовое моделирование в связке с архитектурно-планировочными решениями и визуализацией территории курорта «Манжерок» </a:t>
            </a:r>
          </a:p>
          <a:p>
            <a:pPr algn="ctr"/>
            <a:r>
              <a:rPr lang="ru-RU" sz="1600" b="1" dirty="0">
                <a:solidFill>
                  <a:srgbClr val="008080"/>
                </a:solidFill>
                <a:latin typeface="Arial Narrow" panose="020B0606020202030204" pitchFamily="34" charset="0"/>
              </a:rPr>
              <a:t>Республика Алтай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B8E06A-AA0A-4040-C037-A3328B908AE7}"/>
              </a:ext>
            </a:extLst>
          </p:cNvPr>
          <p:cNvSpPr txBox="1"/>
          <p:nvPr/>
        </p:nvSpPr>
        <p:spPr>
          <a:xfrm>
            <a:off x="2098002" y="1113749"/>
            <a:ext cx="4140000" cy="82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A2540"/>
                </a:solidFill>
                <a:latin typeface="Arial Narrow" panose="020B0606020202030204" pitchFamily="34" charset="0"/>
              </a:rPr>
              <a:t>Развитие всесезонного курорта «Манжерок» в рамках разработки мастер-плана</a:t>
            </a:r>
          </a:p>
          <a:p>
            <a:pPr algn="ctr"/>
            <a:r>
              <a:rPr lang="ru-RU" sz="1600" b="1" dirty="0">
                <a:solidFill>
                  <a:srgbClr val="0A2540"/>
                </a:solidFill>
                <a:latin typeface="Arial Narrow" panose="020B0606020202030204" pitchFamily="34" charset="0"/>
              </a:rPr>
              <a:t>(схемы территориального развития)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52EE5EE-489F-BC29-FBF1-8EF4434B2670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746002" y="1941748"/>
            <a:ext cx="2844000" cy="186949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1C9C289-F96D-A153-D448-CE754EBF19A8}"/>
              </a:ext>
            </a:extLst>
          </p:cNvPr>
          <p:cNvSpPr txBox="1"/>
          <p:nvPr/>
        </p:nvSpPr>
        <p:spPr>
          <a:xfrm>
            <a:off x="6634290" y="1235361"/>
            <a:ext cx="4140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A254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/>
              <a:t>Реализация инфраструктурных проектов на территории Республики Башкортостан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0F0DEBD-5AA9-3463-5790-0E46D4F6899B}"/>
              </a:ext>
            </a:extLst>
          </p:cNvPr>
          <p:cNvSpPr txBox="1"/>
          <p:nvPr/>
        </p:nvSpPr>
        <p:spPr>
          <a:xfrm>
            <a:off x="7312085" y="3811243"/>
            <a:ext cx="278441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0A254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b="0" dirty="0">
                <a:solidFill>
                  <a:schemeClr val="tx1"/>
                </a:solidFill>
              </a:rPr>
              <a:t>Подготовка материалов и расчетов к заявке субъекта Российской Федерации на финансирование инфраструктурных проектов</a:t>
            </a:r>
          </a:p>
          <a:p>
            <a:r>
              <a:rPr lang="ru-RU" dirty="0">
                <a:solidFill>
                  <a:srgbClr val="008080"/>
                </a:solidFill>
              </a:rPr>
              <a:t>Республика Башкортостан</a:t>
            </a:r>
            <a:endParaRPr lang="ru-RU" b="0" dirty="0">
              <a:solidFill>
                <a:srgbClr val="008080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99A08A7D-B080-9988-F9B1-6F6E8C316D53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282290" y="1880942"/>
            <a:ext cx="2844000" cy="18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1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41158-613F-4B18-5E4E-D9E097D4F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>
            <a:extLst>
              <a:ext uri="{FF2B5EF4-FFF2-40B4-BE49-F238E27FC236}">
                <a16:creationId xmlns:a16="http://schemas.microsoft.com/office/drawing/2014/main" id="{E5AA22B1-0A90-229B-2416-614C00EBFEAE}"/>
              </a:ext>
            </a:extLst>
          </p:cNvPr>
          <p:cNvSpPr txBox="1">
            <a:spLocks/>
          </p:cNvSpPr>
          <p:nvPr/>
        </p:nvSpPr>
        <p:spPr>
          <a:xfrm>
            <a:off x="0" y="6432142"/>
            <a:ext cx="550333" cy="26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fld id="{1B520453-E7AA-4914-BF06-5050CF70E5AB}" type="slidenum">
              <a:rPr lang="ru-RU" sz="1600" b="1" smtClean="0">
                <a:solidFill>
                  <a:schemeClr val="bg1"/>
                </a:solidFill>
                <a:latin typeface="Arial Narrow" panose="020B0606020202030204" pitchFamily="34" charset="0"/>
              </a:rPr>
              <a:t>7</a:t>
            </a:fld>
            <a:endParaRPr lang="ru-RU" sz="1100" b="1" dirty="0">
              <a:solidFill>
                <a:schemeClr val="bg1"/>
              </a:solidFill>
              <a:effectLst/>
              <a:latin typeface="Arial Narrow" panose="020B0606020202030204" pitchFamily="34" charset="0"/>
            </a:endParaRPr>
          </a:p>
        </p:txBody>
      </p:sp>
      <p:sp>
        <p:nvSpPr>
          <p:cNvPr id="2" name="Прямоугольник: усеченные противолежащие углы 1">
            <a:extLst>
              <a:ext uri="{FF2B5EF4-FFF2-40B4-BE49-F238E27FC236}">
                <a16:creationId xmlns:a16="http://schemas.microsoft.com/office/drawing/2014/main" id="{1786874F-72E0-D181-9EEE-85374A5E2E40}"/>
              </a:ext>
            </a:extLst>
          </p:cNvPr>
          <p:cNvSpPr/>
          <p:nvPr/>
        </p:nvSpPr>
        <p:spPr>
          <a:xfrm>
            <a:off x="550333" y="2429933"/>
            <a:ext cx="7823200" cy="4135163"/>
          </a:xfrm>
          <a:prstGeom prst="snip2DiagRect">
            <a:avLst/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dirty="0">
                <a:latin typeface="Arial" charset="0"/>
                <a:cs typeface="Arial" charset="0"/>
              </a:rPr>
              <a:t>Мы готовы оперативно ответить на Ваши вопросы </a:t>
            </a:r>
          </a:p>
          <a:p>
            <a:pPr algn="ctr"/>
            <a:r>
              <a:rPr lang="ru-RU" dirty="0">
                <a:latin typeface="Arial" charset="0"/>
                <a:cs typeface="Arial" charset="0"/>
              </a:rPr>
              <a:t>и вести открытый диалог</a:t>
            </a:r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6A7E92-B971-5860-C9AD-52A6B826E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46" t="35432" r="20878" b="38765"/>
          <a:stretch>
            <a:fillRect/>
          </a:stretch>
        </p:blipFill>
        <p:spPr>
          <a:xfrm>
            <a:off x="5105399" y="3962508"/>
            <a:ext cx="1811868" cy="1769535"/>
          </a:xfrm>
          <a:prstGeom prst="rect">
            <a:avLst/>
          </a:prstGeom>
          <a:solidFill>
            <a:srgbClr val="E60000"/>
          </a:solidFill>
          <a:effectLst>
            <a:outerShdw blurRad="50800" dist="50800" dir="5400000" algn="ctr" rotWithShape="0">
              <a:srgbClr val="E60000">
                <a:alpha val="51000"/>
              </a:srgbClr>
            </a:outerShdw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61F2804-20EE-9E70-5B40-86AC9CA9249A}"/>
              </a:ext>
            </a:extLst>
          </p:cNvPr>
          <p:cNvSpPr/>
          <p:nvPr/>
        </p:nvSpPr>
        <p:spPr>
          <a:xfrm>
            <a:off x="5105399" y="3962506"/>
            <a:ext cx="1811868" cy="1769535"/>
          </a:xfrm>
          <a:prstGeom prst="rect">
            <a:avLst/>
          </a:prstGeom>
          <a:solidFill>
            <a:srgbClr val="E6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4417A21-C81A-73D4-1813-5C644747E5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42" y="4232912"/>
            <a:ext cx="3133725" cy="1076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76899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2248</TotalTime>
  <Words>486</Words>
  <Application>Microsoft Office PowerPoint</Application>
  <PresentationFormat>Широкоэкранный</PresentationFormat>
  <Paragraphs>83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Андрей Алаев</dc:creator>
  <cp:lastModifiedBy>Андрей Алаев</cp:lastModifiedBy>
  <cp:revision>16</cp:revision>
  <dcterms:created xsi:type="dcterms:W3CDTF">2026-10-07T18:36:33Z</dcterms:created>
  <dcterms:modified xsi:type="dcterms:W3CDTF">2026-10-09T08:10:35Z</dcterms:modified>
</cp:coreProperties>
</file>